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1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1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6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0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7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0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4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1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6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5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ouple of cartoon people wearing hard hats&#10;&#10;Description automatically generated">
            <a:extLst>
              <a:ext uri="{FF2B5EF4-FFF2-40B4-BE49-F238E27FC236}">
                <a16:creationId xmlns:a16="http://schemas.microsoft.com/office/drawing/2014/main" id="{ECAFD665-BC69-B859-408D-011AD0FFAC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40" y="6970477"/>
            <a:ext cx="3035862" cy="2630723"/>
          </a:xfrm>
          <a:prstGeom prst="rect">
            <a:avLst/>
          </a:prstGeom>
        </p:spPr>
      </p:pic>
      <p:pic>
        <p:nvPicPr>
          <p:cNvPr id="45" name="Picture 44" descr="A black and white symbol of a person in a gear&#10;&#10;Description automatically generated">
            <a:extLst>
              <a:ext uri="{FF2B5EF4-FFF2-40B4-BE49-F238E27FC236}">
                <a16:creationId xmlns:a16="http://schemas.microsoft.com/office/drawing/2014/main" id="{D7DBA4ED-AE3C-C7D4-7340-70A1551011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0803" cy="2120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CEE07-01CB-1437-0BF5-073DC1FD8C52}"/>
              </a:ext>
            </a:extLst>
          </p:cNvPr>
          <p:cNvSpPr txBox="1"/>
          <p:nvPr/>
        </p:nvSpPr>
        <p:spPr>
          <a:xfrm>
            <a:off x="3985147" y="-22436"/>
            <a:ext cx="551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İNŞAAT MÜHENDİSLİĞİ BÖLÜMÜ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BAHAR 2025-2026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31</a:t>
            </a:r>
            <a:r>
              <a:rPr lang="en-GB" baseline="3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İNŞAAT MÜHENDİSLİĞİ HAFTASI PROGRAMI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9BC354-CBF6-23F6-4596-2C9A8D43D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2" y="26196"/>
            <a:ext cx="883025" cy="883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4E0BC-1FBC-217E-05ED-81B42F20C86B}"/>
              </a:ext>
            </a:extLst>
          </p:cNvPr>
          <p:cNvSpPr txBox="1"/>
          <p:nvPr/>
        </p:nvSpPr>
        <p:spPr>
          <a:xfrm>
            <a:off x="4765183" y="1004695"/>
            <a:ext cx="327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11 May – 2026 (PAZARTESİ)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25AD91-1BBA-633D-9245-8DC72FA3B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42531"/>
              </p:ext>
            </p:extLst>
          </p:nvPr>
        </p:nvGraphicFramePr>
        <p:xfrm>
          <a:off x="864816" y="1398784"/>
          <a:ext cx="11285620" cy="6198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996">
                  <a:extLst>
                    <a:ext uri="{9D8B030D-6E8A-4147-A177-3AD203B41FA5}">
                      <a16:colId xmlns:a16="http://schemas.microsoft.com/office/drawing/2014/main" val="431057282"/>
                    </a:ext>
                  </a:extLst>
                </a:gridCol>
                <a:gridCol w="1680154">
                  <a:extLst>
                    <a:ext uri="{9D8B030D-6E8A-4147-A177-3AD203B41FA5}">
                      <a16:colId xmlns:a16="http://schemas.microsoft.com/office/drawing/2014/main" val="2717350133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861549730"/>
                    </a:ext>
                  </a:extLst>
                </a:gridCol>
                <a:gridCol w="4193848">
                  <a:extLst>
                    <a:ext uri="{9D8B030D-6E8A-4147-A177-3AD203B41FA5}">
                      <a16:colId xmlns:a16="http://schemas.microsoft.com/office/drawing/2014/main" val="2046243694"/>
                    </a:ext>
                  </a:extLst>
                </a:gridCol>
                <a:gridCol w="2257124">
                  <a:extLst>
                    <a:ext uri="{9D8B030D-6E8A-4147-A177-3AD203B41FA5}">
                      <a16:colId xmlns:a16="http://schemas.microsoft.com/office/drawing/2014/main" val="2579692035"/>
                    </a:ext>
                  </a:extLst>
                </a:gridCol>
              </a:tblGrid>
              <a:tr h="41041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SAAT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AKTİVİTE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AKTİVİTE BİLGİLERİ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LOKASYON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88258"/>
                  </a:ext>
                </a:extLst>
              </a:tr>
              <a:tr h="640922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13:00 – 14:00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TEKNİK KONUŞMA-1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Açılış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Konuşması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Bölüm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Başkanı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Doç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Dr.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Eriş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UYGAR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SEMİNER ODASI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 105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155876"/>
                  </a:ext>
                </a:extLst>
              </a:tr>
              <a:tr h="410415"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-Prof. Dr. Serhan Şensoy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332267"/>
                  </a:ext>
                </a:extLst>
              </a:tr>
              <a:tr h="177382"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 engineered failure: ISIAS Hotel Collapse triggered by 2023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Kahramanmaraş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Earthquake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05653"/>
                  </a:ext>
                </a:extLst>
              </a:tr>
              <a:tr h="125426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14:00 – 15:00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MASA TENİSİ TURNUVASI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Grup</a:t>
                      </a:r>
                      <a:r>
                        <a:rPr lang="en-US" sz="1600" b="1" i="0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Aşaması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BİRİNCİ KAT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068452"/>
                  </a:ext>
                </a:extLst>
              </a:tr>
              <a:tr h="123524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14:30 – 16:00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SATRANÇ TURNUVASI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Grup</a:t>
                      </a:r>
                      <a:r>
                        <a:rPr lang="en-US" sz="1600" b="1" i="0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Aşaması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ÇİZİM ODASI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94233"/>
                  </a:ext>
                </a:extLst>
              </a:tr>
              <a:tr h="118064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16:30-17:30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FUTBOL TURNUVASI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GRUP AŞAMASI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DAU HALI SAHALARI</a:t>
                      </a:r>
                      <a:endParaRPr lang="en-GB" sz="16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87582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4A01E27-974D-FA25-604D-31D275298B2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388826" y="2689324"/>
            <a:ext cx="682890" cy="682890"/>
          </a:xfrm>
          <a:prstGeom prst="rect">
            <a:avLst/>
          </a:prstGeom>
        </p:spPr>
      </p:pic>
      <p:pic>
        <p:nvPicPr>
          <p:cNvPr id="5" name="Picture 4" descr="A close-up of a ping pong rackets&#10;&#10;Description automatically generated">
            <a:extLst>
              <a:ext uri="{FF2B5EF4-FFF2-40B4-BE49-F238E27FC236}">
                <a16:creationId xmlns:a16="http://schemas.microsoft.com/office/drawing/2014/main" id="{C012B727-AC22-225F-9E01-CC7E149B69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25" y="4506567"/>
            <a:ext cx="682891" cy="682891"/>
          </a:xfrm>
          <a:prstGeom prst="rect">
            <a:avLst/>
          </a:prstGeom>
        </p:spPr>
      </p:pic>
      <p:pic>
        <p:nvPicPr>
          <p:cNvPr id="15" name="Picture 14" descr="A black chess pieces on a black background&#10;&#10;Description automatically generated">
            <a:extLst>
              <a:ext uri="{FF2B5EF4-FFF2-40B4-BE49-F238E27FC236}">
                <a16:creationId xmlns:a16="http://schemas.microsoft.com/office/drawing/2014/main" id="{F94478B9-72D7-0E28-759B-111A29399C5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76" y="5824150"/>
            <a:ext cx="389987" cy="471397"/>
          </a:xfrm>
          <a:prstGeom prst="rect">
            <a:avLst/>
          </a:prstGeom>
        </p:spPr>
      </p:pic>
      <p:pic>
        <p:nvPicPr>
          <p:cNvPr id="31" name="Picture 30" descr="A close-up of a football ball&#10;&#10;Description automatically generated">
            <a:extLst>
              <a:ext uri="{FF2B5EF4-FFF2-40B4-BE49-F238E27FC236}">
                <a16:creationId xmlns:a16="http://schemas.microsoft.com/office/drawing/2014/main" id="{8FBE973F-167F-7621-E86A-011D23E5E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2" y="7022488"/>
            <a:ext cx="481653" cy="4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couple of cartoon people wearing hard hats&#10;&#10;Description automatically generated">
            <a:extLst>
              <a:ext uri="{FF2B5EF4-FFF2-40B4-BE49-F238E27FC236}">
                <a16:creationId xmlns:a16="http://schemas.microsoft.com/office/drawing/2014/main" id="{F54E4D27-B01F-2203-0DC0-2E1EDEED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25" y="5530157"/>
            <a:ext cx="5730975" cy="4966171"/>
          </a:xfrm>
          <a:prstGeom prst="rect">
            <a:avLst/>
          </a:prstGeom>
        </p:spPr>
      </p:pic>
      <p:pic>
        <p:nvPicPr>
          <p:cNvPr id="52" name="Picture 51" descr="A black and white symbol of a person in a gear&#10;&#10;Description automatically generated">
            <a:extLst>
              <a:ext uri="{FF2B5EF4-FFF2-40B4-BE49-F238E27FC236}">
                <a16:creationId xmlns:a16="http://schemas.microsoft.com/office/drawing/2014/main" id="{B64EAED2-040F-A0AA-7791-A32FF909B1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24" y="-777554"/>
            <a:ext cx="3315250" cy="3315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CEE07-01CB-1437-0BF5-073DC1FD8C52}"/>
              </a:ext>
            </a:extLst>
          </p:cNvPr>
          <p:cNvSpPr txBox="1"/>
          <p:nvPr/>
        </p:nvSpPr>
        <p:spPr>
          <a:xfrm>
            <a:off x="3985147" y="-22436"/>
            <a:ext cx="5364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İNŞAAT MÜHENDİSLİĞİ BÖLÜMÜ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BAHAR 2025-2026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31</a:t>
            </a:r>
            <a:r>
              <a:rPr lang="en-GB" baseline="3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İNŞAAT MÜHENDİSLİĞİ HAFTASI PROGRAMI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9BC354-CBF6-23F6-4596-2C9A8D43D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2" y="26196"/>
            <a:ext cx="883025" cy="88302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25AD91-1BBA-633D-9245-8DC72FA3B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07598"/>
              </p:ext>
            </p:extLst>
          </p:nvPr>
        </p:nvGraphicFramePr>
        <p:xfrm>
          <a:off x="890551" y="1541412"/>
          <a:ext cx="11406080" cy="6427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216">
                  <a:extLst>
                    <a:ext uri="{9D8B030D-6E8A-4147-A177-3AD203B41FA5}">
                      <a16:colId xmlns:a16="http://schemas.microsoft.com/office/drawing/2014/main" val="431057282"/>
                    </a:ext>
                  </a:extLst>
                </a:gridCol>
                <a:gridCol w="2394533">
                  <a:extLst>
                    <a:ext uri="{9D8B030D-6E8A-4147-A177-3AD203B41FA5}">
                      <a16:colId xmlns:a16="http://schemas.microsoft.com/office/drawing/2014/main" val="2717350133"/>
                    </a:ext>
                  </a:extLst>
                </a:gridCol>
                <a:gridCol w="210503">
                  <a:extLst>
                    <a:ext uri="{9D8B030D-6E8A-4147-A177-3AD203B41FA5}">
                      <a16:colId xmlns:a16="http://schemas.microsoft.com/office/drawing/2014/main" val="861549730"/>
                    </a:ext>
                  </a:extLst>
                </a:gridCol>
                <a:gridCol w="4238612">
                  <a:extLst>
                    <a:ext uri="{9D8B030D-6E8A-4147-A177-3AD203B41FA5}">
                      <a16:colId xmlns:a16="http://schemas.microsoft.com/office/drawing/2014/main" val="2046243694"/>
                    </a:ext>
                  </a:extLst>
                </a:gridCol>
                <a:gridCol w="2281216">
                  <a:extLst>
                    <a:ext uri="{9D8B030D-6E8A-4147-A177-3AD203B41FA5}">
                      <a16:colId xmlns:a16="http://schemas.microsoft.com/office/drawing/2014/main" val="2579692035"/>
                    </a:ext>
                  </a:extLst>
                </a:gridCol>
              </a:tblGrid>
              <a:tr h="42523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SAAT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AKTİVİTE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AKTİVİTE BİLGİLERİ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LOKASYON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88258"/>
                  </a:ext>
                </a:extLst>
              </a:tr>
              <a:tr h="143959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10:30 – 11:30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TEKNİK KONUŞMA-2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-Prof. Dr.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Bertuğ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Akıntuğ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Civil Engineering as a Profession: A different career path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cap="all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SEMİNER ODASI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 105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228514"/>
                  </a:ext>
                </a:extLst>
              </a:tr>
              <a:tr h="143959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11:30 – 12:30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Yüksek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Mukavemetli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Beton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all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YÜKSEK MUKAVEMETLİ BETON</a:t>
                      </a:r>
                      <a:endParaRPr lang="en-GB" sz="1800" b="1" cap="all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İNŞAAT MÜHENDİSLİĞİ LABARATUVARI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64966"/>
                  </a:ext>
                </a:extLst>
              </a:tr>
              <a:tr h="89429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12:00 – 13:15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Satranç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Turnuvası</a:t>
                      </a: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FİNAL MÜSABAKALARI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ÇİZİM ODASI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694029"/>
                  </a:ext>
                </a:extLst>
              </a:tr>
              <a:tr h="11145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13:15-15:30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GEZİ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ÇINARLI KÖYÜ İNCİRLİ MAĞARASI ZİYARETİ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PARK ALANI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64405"/>
                  </a:ext>
                </a:extLst>
              </a:tr>
              <a:tr h="11145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16:30-17:30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FUTBOL TURNUVASI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FİNAL MÜSABAKALARI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DAÜ HALI SAHALARI</a:t>
                      </a:r>
                      <a:endParaRPr lang="en-GB" sz="16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GB" sz="16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546669"/>
                  </a:ext>
                </a:extLst>
              </a:tr>
            </a:tbl>
          </a:graphicData>
        </a:graphic>
      </p:graphicFrame>
      <p:pic>
        <p:nvPicPr>
          <p:cNvPr id="11" name="Picture 10" descr="A black chess pieces on a black background&#10;&#10;Description automatically generated">
            <a:extLst>
              <a:ext uri="{FF2B5EF4-FFF2-40B4-BE49-F238E27FC236}">
                <a16:creationId xmlns:a16="http://schemas.microsoft.com/office/drawing/2014/main" id="{6CC3E8A9-8F16-7144-BD4B-4D8A0019321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39" y="5100859"/>
            <a:ext cx="389987" cy="47139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7883596-5019-11E7-8FD8-05E74D89D9AB}"/>
              </a:ext>
            </a:extLst>
          </p:cNvPr>
          <p:cNvGrpSpPr/>
          <p:nvPr/>
        </p:nvGrpSpPr>
        <p:grpSpPr>
          <a:xfrm>
            <a:off x="207108" y="7748440"/>
            <a:ext cx="7529397" cy="2317633"/>
            <a:chOff x="148477" y="6025166"/>
            <a:chExt cx="7529397" cy="231763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93DC5-8BEB-E46A-BD73-5103F4DB62D2}"/>
                </a:ext>
              </a:extLst>
            </p:cNvPr>
            <p:cNvSpPr/>
            <p:nvPr/>
          </p:nvSpPr>
          <p:spPr>
            <a:xfrm>
              <a:off x="148477" y="6025166"/>
              <a:ext cx="3807912" cy="23176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For further inquiries, visit</a:t>
              </a: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2" name="Picture 41" descr="A logo of a camera&#10;&#10;Description automatically generated">
              <a:extLst>
                <a:ext uri="{FF2B5EF4-FFF2-40B4-BE49-F238E27FC236}">
                  <a16:creationId xmlns:a16="http://schemas.microsoft.com/office/drawing/2014/main" id="{14FDED56-2C3A-2FA7-6AD1-4093CF69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56" y="7140091"/>
              <a:ext cx="432000" cy="432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42A4C8-4BE2-BE59-C0F1-1384B269FB7C}"/>
                </a:ext>
              </a:extLst>
            </p:cNvPr>
            <p:cNvSpPr txBox="1"/>
            <p:nvPr/>
          </p:nvSpPr>
          <p:spPr>
            <a:xfrm>
              <a:off x="456254" y="7227875"/>
              <a:ext cx="27746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civil.emu.edu.tr/en</a:t>
              </a:r>
            </a:p>
          </p:txBody>
        </p:sp>
        <p:pic>
          <p:nvPicPr>
            <p:cNvPr id="44" name="Picture 43" descr="A picture containing black, outdoor object&#10;&#10;Description automatically generated">
              <a:extLst>
                <a:ext uri="{FF2B5EF4-FFF2-40B4-BE49-F238E27FC236}">
                  <a16:creationId xmlns:a16="http://schemas.microsoft.com/office/drawing/2014/main" id="{FBCA90F7-00E2-08E1-B565-9EDEFEC07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77" y="7173815"/>
              <a:ext cx="307777" cy="30777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EC11B6-4BEA-25C9-8AEE-01F287A7EC55}"/>
                </a:ext>
              </a:extLst>
            </p:cNvPr>
            <p:cNvSpPr txBox="1"/>
            <p:nvPr/>
          </p:nvSpPr>
          <p:spPr>
            <a:xfrm>
              <a:off x="2285667" y="7183983"/>
              <a:ext cx="2754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facebook.com/civil.emu.edu.tr/</a:t>
              </a:r>
            </a:p>
          </p:txBody>
        </p:sp>
        <p:pic>
          <p:nvPicPr>
            <p:cNvPr id="46" name="Picture 45" descr="A white cross with a blue background&#10;&#10;Description automatically generated with low confidence">
              <a:extLst>
                <a:ext uri="{FF2B5EF4-FFF2-40B4-BE49-F238E27FC236}">
                  <a16:creationId xmlns:a16="http://schemas.microsoft.com/office/drawing/2014/main" id="{940295C5-7CDA-C525-0FB4-93C1060B1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202" y="7164457"/>
              <a:ext cx="307778" cy="30777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BE3F18-5E60-213C-C50D-CF7E78D1A6EF}"/>
                </a:ext>
              </a:extLst>
            </p:cNvPr>
            <p:cNvSpPr txBox="1"/>
            <p:nvPr/>
          </p:nvSpPr>
          <p:spPr>
            <a:xfrm>
              <a:off x="4923456" y="7183983"/>
              <a:ext cx="2754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@CIVILDEPT_EMU</a:t>
              </a:r>
            </a:p>
          </p:txBody>
        </p:sp>
      </p:grpSp>
      <p:pic>
        <p:nvPicPr>
          <p:cNvPr id="49" name="Picture 4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279FFE-6E19-466B-8F51-5435341AD8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82" y="8408884"/>
            <a:ext cx="1032257" cy="1032257"/>
          </a:xfrm>
          <a:prstGeom prst="rect">
            <a:avLst/>
          </a:prstGeom>
        </p:spPr>
      </p:pic>
      <p:pic>
        <p:nvPicPr>
          <p:cNvPr id="15" name="Picture 14" descr="A close-up of a football ball&#10;&#10;Description automatically generated">
            <a:extLst>
              <a:ext uri="{FF2B5EF4-FFF2-40B4-BE49-F238E27FC236}">
                <a16:creationId xmlns:a16="http://schemas.microsoft.com/office/drawing/2014/main" id="{EE9147B2-5276-079C-899F-3EF3B1E3C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7413572"/>
            <a:ext cx="489451" cy="489451"/>
          </a:xfrm>
          <a:prstGeom prst="rect">
            <a:avLst/>
          </a:prstGeom>
        </p:spPr>
      </p:pic>
      <p:pic>
        <p:nvPicPr>
          <p:cNvPr id="1026" name="Picture 2" descr="High-Strength Concrete (HSC) - Civil Tutorials">
            <a:extLst>
              <a:ext uri="{FF2B5EF4-FFF2-40B4-BE49-F238E27FC236}">
                <a16:creationId xmlns:a16="http://schemas.microsoft.com/office/drawing/2014/main" id="{3F763BDF-AF43-9627-011A-16102BF0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49" y="4107692"/>
            <a:ext cx="892907" cy="5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A3D317E-2DAB-1C71-5038-AF1161DC28C8}"/>
              </a:ext>
            </a:extLst>
          </p:cNvPr>
          <p:cNvSpPr txBox="1"/>
          <p:nvPr/>
        </p:nvSpPr>
        <p:spPr>
          <a:xfrm>
            <a:off x="4765183" y="1004695"/>
            <a:ext cx="327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12 May – 2026 (SALI)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6ACF37F-BEE1-C50F-BC8B-8EBB0EF04D4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4015020" y="2614368"/>
            <a:ext cx="682890" cy="68289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03EE672-463E-6687-DBC0-4FAB10C647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2245" y="6070967"/>
            <a:ext cx="860895" cy="6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black and white symbol of a person in a gear&#10;&#10;Description automatically generated">
            <a:extLst>
              <a:ext uri="{FF2B5EF4-FFF2-40B4-BE49-F238E27FC236}">
                <a16:creationId xmlns:a16="http://schemas.microsoft.com/office/drawing/2014/main" id="{B1AAEEE1-9BC4-59D9-87C9-CFE2B8F1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24" y="-777554"/>
            <a:ext cx="3315250" cy="3315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CEE07-01CB-1437-0BF5-073DC1FD8C52}"/>
              </a:ext>
            </a:extLst>
          </p:cNvPr>
          <p:cNvSpPr txBox="1"/>
          <p:nvPr/>
        </p:nvSpPr>
        <p:spPr>
          <a:xfrm>
            <a:off x="3985146" y="-22436"/>
            <a:ext cx="5714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İNŞAAT MÜHENDİSLİĞİ BÖLÜMÜ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BAHAR 2025-2026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31</a:t>
            </a:r>
            <a:r>
              <a:rPr lang="en-GB" baseline="3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İNŞAAT MÜHENDİSLİĞİ HAFTASI PROGRAMI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9BC354-CBF6-23F6-4596-2C9A8D43D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2" y="26196"/>
            <a:ext cx="883025" cy="88302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25AD91-1BBA-633D-9245-8DC72FA3B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96828"/>
              </p:ext>
            </p:extLst>
          </p:nvPr>
        </p:nvGraphicFramePr>
        <p:xfrm>
          <a:off x="930745" y="1393575"/>
          <a:ext cx="11285620" cy="5157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24">
                  <a:extLst>
                    <a:ext uri="{9D8B030D-6E8A-4147-A177-3AD203B41FA5}">
                      <a16:colId xmlns:a16="http://schemas.microsoft.com/office/drawing/2014/main" val="431057282"/>
                    </a:ext>
                  </a:extLst>
                </a:gridCol>
                <a:gridCol w="1488026">
                  <a:extLst>
                    <a:ext uri="{9D8B030D-6E8A-4147-A177-3AD203B41FA5}">
                      <a16:colId xmlns:a16="http://schemas.microsoft.com/office/drawing/2014/main" val="2717350133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861549730"/>
                    </a:ext>
                  </a:extLst>
                </a:gridCol>
                <a:gridCol w="4193848">
                  <a:extLst>
                    <a:ext uri="{9D8B030D-6E8A-4147-A177-3AD203B41FA5}">
                      <a16:colId xmlns:a16="http://schemas.microsoft.com/office/drawing/2014/main" val="2046243694"/>
                    </a:ext>
                  </a:extLst>
                </a:gridCol>
                <a:gridCol w="2257124">
                  <a:extLst>
                    <a:ext uri="{9D8B030D-6E8A-4147-A177-3AD203B41FA5}">
                      <a16:colId xmlns:a16="http://schemas.microsoft.com/office/drawing/2014/main" val="2579692035"/>
                    </a:ext>
                  </a:extLst>
                </a:gridCol>
              </a:tblGrid>
              <a:tr h="43799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SAAT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AKTİVİTE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AKTİVİTE BİLGİLERİ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LOKASYON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88258"/>
                  </a:ext>
                </a:extLst>
              </a:tr>
              <a:tr h="165823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12:30 – 14:00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 Test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Etmek</a:t>
                      </a: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DEPREME KARŞI DAYANIKLI BİNA TASARIMI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SEMİNER ODASI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64966"/>
                  </a:ext>
                </a:extLst>
              </a:tr>
              <a:tr h="15306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14:00 – 14:30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SERTİFİKA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SERTİFİKA TÖRENİ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SEMİNER ODASI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94233"/>
                  </a:ext>
                </a:extLst>
              </a:tr>
              <a:tr h="15306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KOKTEL PARTİ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Seminer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Odası</a:t>
                      </a: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86440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5E660D60-601B-9F40-2462-044772620457}"/>
              </a:ext>
            </a:extLst>
          </p:cNvPr>
          <p:cNvGrpSpPr/>
          <p:nvPr/>
        </p:nvGrpSpPr>
        <p:grpSpPr>
          <a:xfrm>
            <a:off x="220448" y="8164505"/>
            <a:ext cx="7529397" cy="432000"/>
            <a:chOff x="148477" y="7140091"/>
            <a:chExt cx="7529397" cy="432000"/>
          </a:xfrm>
        </p:grpSpPr>
        <p:pic>
          <p:nvPicPr>
            <p:cNvPr id="20" name="Picture 19" descr="A logo of a camera&#10;&#10;Description automatically generated">
              <a:extLst>
                <a:ext uri="{FF2B5EF4-FFF2-40B4-BE49-F238E27FC236}">
                  <a16:creationId xmlns:a16="http://schemas.microsoft.com/office/drawing/2014/main" id="{FC2B233C-275D-100E-01E9-EAAE3AC4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56" y="7140091"/>
              <a:ext cx="432000" cy="432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BA0857-2C14-E8F8-EA6F-CC7DD481ED8F}"/>
                </a:ext>
              </a:extLst>
            </p:cNvPr>
            <p:cNvSpPr txBox="1"/>
            <p:nvPr/>
          </p:nvSpPr>
          <p:spPr>
            <a:xfrm>
              <a:off x="456254" y="7196560"/>
              <a:ext cx="27746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civil.emu.edu.tr/en</a:t>
              </a:r>
            </a:p>
          </p:txBody>
        </p:sp>
        <p:pic>
          <p:nvPicPr>
            <p:cNvPr id="27" name="Picture 26" descr="A picture containing black, outdoor object&#10;&#10;Description automatically generated">
              <a:extLst>
                <a:ext uri="{FF2B5EF4-FFF2-40B4-BE49-F238E27FC236}">
                  <a16:creationId xmlns:a16="http://schemas.microsoft.com/office/drawing/2014/main" id="{6165F132-3B0E-B33A-C813-DDB813DC7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77" y="7173815"/>
              <a:ext cx="307777" cy="30777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736F1E-8CB3-5780-A0D9-88A571E1BE5B}"/>
                </a:ext>
              </a:extLst>
            </p:cNvPr>
            <p:cNvSpPr txBox="1"/>
            <p:nvPr/>
          </p:nvSpPr>
          <p:spPr>
            <a:xfrm>
              <a:off x="2285667" y="7183983"/>
              <a:ext cx="2754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facebook.com/civil.emu.edu.tr/</a:t>
              </a:r>
            </a:p>
          </p:txBody>
        </p:sp>
        <p:pic>
          <p:nvPicPr>
            <p:cNvPr id="29" name="Picture 28" descr="A white cross with a blue background&#10;&#10;Description automatically generated with low confidence">
              <a:extLst>
                <a:ext uri="{FF2B5EF4-FFF2-40B4-BE49-F238E27FC236}">
                  <a16:creationId xmlns:a16="http://schemas.microsoft.com/office/drawing/2014/main" id="{88DD11AE-001E-5604-B86B-D33257007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202" y="7164457"/>
              <a:ext cx="307778" cy="30777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6243D6-E4F7-F560-E29F-159C8F761DFA}"/>
                </a:ext>
              </a:extLst>
            </p:cNvPr>
            <p:cNvSpPr txBox="1"/>
            <p:nvPr/>
          </p:nvSpPr>
          <p:spPr>
            <a:xfrm>
              <a:off x="4923456" y="7183983"/>
              <a:ext cx="2754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@CIVILDEPT_EMU</a:t>
              </a:r>
            </a:p>
          </p:txBody>
        </p:sp>
      </p:grpSp>
      <p:pic>
        <p:nvPicPr>
          <p:cNvPr id="38" name="Picture 3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5F2D3E-ABF5-8632-46FD-451E22EF6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87" y="7826631"/>
            <a:ext cx="1032257" cy="1032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3886CA-1F9C-41FC-E453-2036E1AD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58" y="4188442"/>
            <a:ext cx="998267" cy="604809"/>
          </a:xfrm>
          <a:prstGeom prst="rect">
            <a:avLst/>
          </a:prstGeom>
        </p:spPr>
      </p:pic>
      <p:sp>
        <p:nvSpPr>
          <p:cNvPr id="2" name="Rectangle 40">
            <a:extLst>
              <a:ext uri="{FF2B5EF4-FFF2-40B4-BE49-F238E27FC236}">
                <a16:creationId xmlns:a16="http://schemas.microsoft.com/office/drawing/2014/main" id="{F58A87CF-08B4-0008-9FE5-D5E29B0E2FD7}"/>
              </a:ext>
            </a:extLst>
          </p:cNvPr>
          <p:cNvSpPr/>
          <p:nvPr/>
        </p:nvSpPr>
        <p:spPr>
          <a:xfrm>
            <a:off x="197135" y="7048807"/>
            <a:ext cx="3807912" cy="2317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further inquiries, visit</a:t>
            </a: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9556FBA-E8D9-F11C-A150-142AF2613D1A}"/>
              </a:ext>
            </a:extLst>
          </p:cNvPr>
          <p:cNvSpPr txBox="1"/>
          <p:nvPr/>
        </p:nvSpPr>
        <p:spPr>
          <a:xfrm>
            <a:off x="4765183" y="1004695"/>
            <a:ext cx="327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13 May – 2026 (ÇARŞAMBA)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A18C5FA-3F61-7627-C83E-C02CE5A4F7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0759" y="2430537"/>
            <a:ext cx="675236" cy="10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010FE70158041A3E319980DA0233D" ma:contentTypeVersion="1" ma:contentTypeDescription="Create a new document." ma:contentTypeScope="" ma:versionID="80a2f29708caea656f588defccf539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CD72EB-FC49-42CD-9F6D-7506018CDF98}"/>
</file>

<file path=customXml/itemProps2.xml><?xml version="1.0" encoding="utf-8"?>
<ds:datastoreItem xmlns:ds="http://schemas.openxmlformats.org/officeDocument/2006/customXml" ds:itemID="{DD72EAFC-9445-4D2A-8C0F-5753C2BE6D8A}"/>
</file>

<file path=customXml/itemProps3.xml><?xml version="1.0" encoding="utf-8"?>
<ds:datastoreItem xmlns:ds="http://schemas.openxmlformats.org/officeDocument/2006/customXml" ds:itemID="{4C6C219B-3676-41C3-950F-8F754C2F53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574</TotalTime>
  <Words>284</Words>
  <Application>Microsoft Office PowerPoint</Application>
  <PresentationFormat>A3 Kağıt (297x420 mm)</PresentationFormat>
  <Paragraphs>95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ADLaM Display</vt:lpstr>
      <vt:lpstr>Arial</vt:lpstr>
      <vt:lpstr>Calibri</vt:lpstr>
      <vt:lpstr>Calibri Light</vt:lpstr>
      <vt:lpstr>Cambria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HAMZA SAEED</dc:creator>
  <cp:lastModifiedBy>hp</cp:lastModifiedBy>
  <cp:revision>21</cp:revision>
  <dcterms:created xsi:type="dcterms:W3CDTF">2023-05-04T08:19:43Z</dcterms:created>
  <dcterms:modified xsi:type="dcterms:W3CDTF">2026-05-05T11:06:01Z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0x01010048C010FE70158041A3E319980DA0233D</vt:lpwstr>
  </property>
</Properties>
</file>